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300" r:id="rId3"/>
    <p:sldId id="347" r:id="rId4"/>
    <p:sldId id="264" r:id="rId5"/>
    <p:sldId id="267" r:id="rId6"/>
    <p:sldId id="266" r:id="rId7"/>
    <p:sldId id="268" r:id="rId8"/>
    <p:sldId id="270" r:id="rId9"/>
    <p:sldId id="271" r:id="rId10"/>
    <p:sldId id="272" r:id="rId11"/>
    <p:sldId id="339" r:id="rId12"/>
    <p:sldId id="340" r:id="rId13"/>
    <p:sldId id="269" r:id="rId14"/>
    <p:sldId id="341" r:id="rId15"/>
    <p:sldId id="342" r:id="rId16"/>
    <p:sldId id="343" r:id="rId17"/>
    <p:sldId id="344" r:id="rId18"/>
    <p:sldId id="345" r:id="rId19"/>
    <p:sldId id="346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287" r:id="rId35"/>
    <p:sldId id="289" r:id="rId36"/>
    <p:sldId id="290" r:id="rId37"/>
    <p:sldId id="291" r:id="rId38"/>
    <p:sldId id="331" r:id="rId39"/>
    <p:sldId id="332" r:id="rId40"/>
    <p:sldId id="336" r:id="rId41"/>
    <p:sldId id="337" r:id="rId42"/>
    <p:sldId id="338" r:id="rId43"/>
    <p:sldId id="333" r:id="rId44"/>
    <p:sldId id="293" r:id="rId45"/>
    <p:sldId id="330" r:id="rId46"/>
    <p:sldId id="334" r:id="rId47"/>
    <p:sldId id="304" r:id="rId48"/>
    <p:sldId id="305" r:id="rId49"/>
    <p:sldId id="309" r:id="rId50"/>
    <p:sldId id="311" r:id="rId51"/>
    <p:sldId id="329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9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d1e8e9d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3d1e8e9d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89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d1e8e9d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d1e8e9d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81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3d1e8e9d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3d1e8e9d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23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3d1e8e9d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3d1e8e9d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879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d1e8e9de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3d1e8e9de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752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3d1e8e9d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3d1e8e9de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084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3d1e8e9de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3d1e8e9de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79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d1e8e9de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3d1e8e9de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004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3d1e8e9d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3d1e8e9d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7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09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can describe the problem a bit more formally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47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7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77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33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9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75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distribution for all data in the training set.</a:t>
            </a:r>
          </a:p>
          <a:p>
            <a:endParaRPr lang="en-US" dirty="0"/>
          </a:p>
          <a:p>
            <a:r>
              <a:rPr lang="en-US" dirty="0"/>
              <a:t>Expectation is </a:t>
            </a:r>
            <a:r>
              <a:rPr lang="en-US" dirty="0" err="1"/>
              <a:t>wrt</a:t>
            </a:r>
            <a:r>
              <a:rPr lang="en-US" dirty="0"/>
              <a:t> the joint distribution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39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3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5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3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8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59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91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training and test error are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92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sampled from a </a:t>
            </a:r>
            <a:r>
              <a:rPr lang="en-US"/>
              <a:t>quadratic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73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07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enables us</a:t>
            </a:r>
            <a:r>
              <a:rPr lang="en-US" baseline="0" dirty="0"/>
              <a:t> to match the data better and obtain a very low training error and also low generalization error if the model is correct. What if the model isn’t correct though and it’s too complex?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1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major issue</a:t>
            </a:r>
            <a:r>
              <a:rPr lang="en-US" baseline="0" dirty="0"/>
              <a:t> with deep learning as the number of parameters (i.e. model complexity) can grow quite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55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build</a:t>
            </a:r>
            <a:r>
              <a:rPr lang="en-US" baseline="0" dirty="0"/>
              <a:t> a penalty on model complexity directly into </a:t>
            </a:r>
            <a:r>
              <a:rPr lang="en-US" baseline="0"/>
              <a:t>our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12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8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going to formally define these three things in a general setting. Rather,</a:t>
            </a:r>
            <a:r>
              <a:rPr lang="en-US" baseline="0" dirty="0"/>
              <a:t> I’ll present them in specific contexts.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2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646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73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299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31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88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440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28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246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43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487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579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9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a class.</a:t>
            </a:r>
            <a:r>
              <a:rPr lang="en-US" baseline="0" dirty="0"/>
              <a:t> Predict a numerical value. </a:t>
            </a:r>
            <a:r>
              <a:rPr lang="en-US" dirty="0"/>
              <a:t>For </a:t>
            </a:r>
            <a:r>
              <a:rPr lang="en-US" b="1" dirty="0"/>
              <a:t>transcription</a:t>
            </a:r>
            <a:r>
              <a:rPr lang="en-US" dirty="0"/>
              <a:t>, this includes recognizing</a:t>
            </a:r>
            <a:r>
              <a:rPr lang="en-US" baseline="0" dirty="0"/>
              <a:t> words in images or speech processing. </a:t>
            </a:r>
            <a:r>
              <a:rPr lang="en-US" b="1" baseline="0" dirty="0"/>
              <a:t>Machine translation </a:t>
            </a:r>
            <a:r>
              <a:rPr lang="en-US" baseline="0" dirty="0"/>
              <a:t>includes translating from one language to another. </a:t>
            </a:r>
            <a:r>
              <a:rPr lang="en-US" b="1" baseline="0" dirty="0"/>
              <a:t>Anomaly detection </a:t>
            </a:r>
            <a:r>
              <a:rPr lang="en-US" b="0" baseline="0" dirty="0"/>
              <a:t>detects unusual events (e.g. credit card fraud). </a:t>
            </a:r>
            <a:r>
              <a:rPr lang="en-US" b="1" baseline="0" dirty="0"/>
              <a:t>Synthesis and sampling</a:t>
            </a:r>
            <a:r>
              <a:rPr lang="en-US" b="0" baseline="0" dirty="0"/>
              <a:t> includes generating new examples that are similar to training data (e.g. texture generation in video games). </a:t>
            </a:r>
            <a:r>
              <a:rPr lang="en-US" b="1" baseline="0" dirty="0"/>
              <a:t>Imputation</a:t>
            </a:r>
            <a:r>
              <a:rPr lang="en-US" b="0" baseline="0" dirty="0"/>
              <a:t> – mention Netflix problem and </a:t>
            </a:r>
            <a:r>
              <a:rPr lang="en-US" b="0" baseline="0" dirty="0" err="1"/>
              <a:t>scRNA</a:t>
            </a:r>
            <a:r>
              <a:rPr lang="en-US" b="0" baseline="0" dirty="0"/>
              <a:t>-seq. </a:t>
            </a:r>
            <a:r>
              <a:rPr lang="en-US" b="1" baseline="0" dirty="0"/>
              <a:t>Density estimation</a:t>
            </a:r>
            <a:r>
              <a:rPr lang="en-US" b="0" baseline="0" dirty="0"/>
              <a:t> is for learning the structure of the data which can be useful in a lot of problems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8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transcription, do</a:t>
            </a:r>
            <a:r>
              <a:rPr lang="en-US" baseline="0" dirty="0"/>
              <a:t> we measure accuracy of entire sequences? Or should we use a more fine-grained measure that give partial credit.</a:t>
            </a:r>
          </a:p>
          <a:p>
            <a:endParaRPr lang="en-US" baseline="0" dirty="0"/>
          </a:p>
          <a:p>
            <a:r>
              <a:rPr lang="en-US" baseline="0" dirty="0"/>
              <a:t>In regression, do we penalize frequent medium-sized mistakes more? Or rare, very large mistakes? It largely depends on the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2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3865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Yae</a:t>
            </a:r>
            <a:r>
              <a:rPr lang="en-US" dirty="0"/>
              <a:t>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05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38"/>
            <a:ext cx="8391644" cy="7989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32004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Mahine</a:t>
            </a:r>
            <a:r>
              <a:rPr lang="en-US" dirty="0"/>
              <a:t> Learning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71967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abnet-deep-neural-network-for-structured-tabular-data-39eb4b27a9e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1107123"/>
            <a:ext cx="8540496" cy="180603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Machine Learning </a:t>
            </a:r>
            <a:r>
              <a:rPr lang="en-US" dirty="0" err="1">
                <a:solidFill>
                  <a:schemeClr val="tx1"/>
                </a:solidFill>
              </a:rPr>
              <a:t>Overview</a:t>
            </a:r>
            <a:r>
              <a:rPr lang="en-US" dirty="0" err="1"/>
              <a:t>earning</a:t>
            </a:r>
            <a:r>
              <a:rPr lang="en-US" dirty="0"/>
              <a:t>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CPSC/AMTH/CBB 663</a:t>
            </a:r>
          </a:p>
          <a:p>
            <a:r>
              <a:rPr lang="en-US" dirty="0"/>
              <a:t>CPSC 452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4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Supervised Learning</a:t>
            </a:r>
            <a:r>
              <a:rPr lang="en-US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60742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8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6792" y="5349375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158" name="Google Shape;158;p24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6792" y="5349375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174" name="Google Shape;174;p25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2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6" name="Google Shape;176;p25"/>
          <p:cNvCxnSpPr>
            <a:stCxn id="172" idx="3"/>
          </p:cNvCxnSpPr>
          <p:nvPr/>
        </p:nvCxnSpPr>
        <p:spPr>
          <a:xfrm>
            <a:off x="5833000" y="4834125"/>
            <a:ext cx="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5"/>
          <p:cNvSpPr txBox="1"/>
          <p:nvPr/>
        </p:nvSpPr>
        <p:spPr>
          <a:xfrm>
            <a:off x="6764250" y="4629700"/>
            <a:ext cx="1720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80000"/>
                </a:solidFill>
              </a:rPr>
              <a:t>Strawberry!</a:t>
            </a:r>
            <a:endParaRPr b="1" dirty="0">
              <a:solidFill>
                <a:srgbClr val="980000"/>
              </a:solidFill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7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6792" y="5349375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193" name="Google Shape;193;p26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8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p2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5667" y="428240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10" name="Google Shape;210;p27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cxnSp>
        <p:nvCxnSpPr>
          <p:cNvPr id="211" name="Google Shape;211;p27"/>
          <p:cNvCxnSpPr>
            <a:stCxn id="208" idx="3"/>
          </p:cNvCxnSpPr>
          <p:nvPr/>
        </p:nvCxnSpPr>
        <p:spPr>
          <a:xfrm>
            <a:off x="5833000" y="4834125"/>
            <a:ext cx="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27"/>
          <p:cNvSpPr txBox="1"/>
          <p:nvPr/>
        </p:nvSpPr>
        <p:spPr>
          <a:xfrm>
            <a:off x="6764250" y="4629700"/>
            <a:ext cx="1204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F9000"/>
                </a:solidFill>
              </a:rPr>
              <a:t>Banana</a:t>
            </a:r>
            <a:endParaRPr b="1">
              <a:solidFill>
                <a:srgbClr val="BF9000"/>
              </a:solidFill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" name="Google Shape;214;p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22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" name="Google Shape;227;p28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28" name="Google Shape;228;p28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9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2900" y="422015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4" name="Google Shape;244;p29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45" name="Google Shape;245;p29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8" name="Google Shape;248;p29"/>
          <p:cNvCxnSpPr/>
          <p:nvPr/>
        </p:nvCxnSpPr>
        <p:spPr>
          <a:xfrm>
            <a:off x="5833000" y="4834125"/>
            <a:ext cx="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29"/>
          <p:cNvSpPr txBox="1"/>
          <p:nvPr/>
        </p:nvSpPr>
        <p:spPr>
          <a:xfrm>
            <a:off x="6764250" y="4629700"/>
            <a:ext cx="1720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80000"/>
                </a:solidFill>
              </a:rPr>
              <a:t>Strawberry!</a:t>
            </a:r>
            <a:endParaRPr b="1" dirty="0">
              <a:solidFill>
                <a:srgbClr val="980000"/>
              </a:solidFill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9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7225" y="34804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3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2976" y="3647798"/>
            <a:ext cx="832751" cy="804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1" name="Google Shape;261;p30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62" name="Google Shape;262;p30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50" y="37946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6875" y="3794675"/>
            <a:ext cx="839249" cy="810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7" name="Google Shape;267;p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48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7225" y="34804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2976" y="3647798"/>
            <a:ext cx="832751" cy="804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31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900" y="4324700"/>
            <a:ext cx="832748" cy="876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p31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79" name="Google Shape;279;p31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50" y="37946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p31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6875" y="3794675"/>
            <a:ext cx="839249" cy="810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1"/>
          <p:cNvSpPr txBox="1"/>
          <p:nvPr/>
        </p:nvSpPr>
        <p:spPr>
          <a:xfrm>
            <a:off x="1126625" y="3907650"/>
            <a:ext cx="48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29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7225" y="34804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2976" y="3647798"/>
            <a:ext cx="832751" cy="804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6" name="Google Shape;296;p32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725" y="4202100"/>
            <a:ext cx="832748" cy="876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7" name="Google Shape;297;p32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98" name="Google Shape;298;p32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99" name="Google Shape;299;p32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0" name="Google Shape;300;p32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50" y="37946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p32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6875" y="3794675"/>
            <a:ext cx="839249" cy="810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03" name="Google Shape;303;p32"/>
          <p:cNvCxnSpPr/>
          <p:nvPr/>
        </p:nvCxnSpPr>
        <p:spPr>
          <a:xfrm>
            <a:off x="5833000" y="4834125"/>
            <a:ext cx="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32"/>
          <p:cNvSpPr txBox="1"/>
          <p:nvPr/>
        </p:nvSpPr>
        <p:spPr>
          <a:xfrm>
            <a:off x="6764249" y="4629700"/>
            <a:ext cx="158147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80000"/>
                </a:solidFill>
              </a:rPr>
              <a:t>Strawberry!</a:t>
            </a:r>
            <a:endParaRPr b="1" dirty="0">
              <a:solidFill>
                <a:srgbClr val="980000"/>
              </a:solidFill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9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35842" name="Picture 2" descr="Machine Learni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640" y="1209320"/>
            <a:ext cx="4155440" cy="491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64525" y="6259734"/>
            <a:ext cx="1187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xkcd.com/1838</a:t>
            </a:r>
          </a:p>
        </p:txBody>
      </p:sp>
    </p:spTree>
    <p:extLst>
      <p:ext uri="{BB962C8B-B14F-4D97-AF65-F5344CB8AC3E}">
        <p14:creationId xmlns:p14="http://schemas.microsoft.com/office/powerpoint/2010/main" val="1946795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contains features </a:t>
                </a:r>
                <a:r>
                  <a:rPr lang="en-US" u="sng" dirty="0"/>
                  <a:t>and</a:t>
                </a:r>
                <a:r>
                  <a:rPr lang="en-US" dirty="0"/>
                  <a:t> a </a:t>
                </a:r>
                <a:r>
                  <a:rPr lang="en-US" b="1" i="1" dirty="0"/>
                  <a:t>label</a:t>
                </a:r>
                <a:r>
                  <a:rPr lang="en-US" dirty="0"/>
                  <a:t> or target</a:t>
                </a:r>
              </a:p>
              <a:p>
                <a:pPr lvl="1"/>
                <a:r>
                  <a:rPr lang="en-US" dirty="0"/>
                  <a:t>E.g. classify iris plants into the three different species</a:t>
                </a:r>
              </a:p>
              <a:p>
                <a:r>
                  <a:rPr lang="en-US" dirty="0"/>
                  <a:t>Mathematically, supervised learning observes examples of a random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an associated label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Goal is to learn to predict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Term comes from view of the label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coming from an instructor or teacher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029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0" y="4160520"/>
            <a:ext cx="2400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8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2013995"/>
                <a:ext cx="8322198" cy="5112092"/>
              </a:xfrm>
            </p:spPr>
            <p:txBody>
              <a:bodyPr/>
              <a:lstStyle/>
              <a:p>
                <a:r>
                  <a:rPr lang="en-US" dirty="0"/>
                  <a:t>Input data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(label)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Unknown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classification</a:t>
                </a:r>
              </a:p>
              <a:p>
                <a:r>
                  <a:rPr lang="en-US" dirty="0"/>
                  <a:t>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regression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2013995"/>
                <a:ext cx="8322198" cy="5112092"/>
              </a:xfrm>
              <a:blipFill rotWithShape="0">
                <a:blip r:embed="rId5"/>
                <a:stretch>
                  <a:fillRect l="-1319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4393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observations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Goal is to learn a function that predicts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from sample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Regression</a:t>
            </a:r>
          </a:p>
        </p:txBody>
      </p:sp>
      <p:pic>
        <p:nvPicPr>
          <p:cNvPr id="34818" name="Picture 2" descr="https://keydifferences.com/wp-content/uploads/2016/05/correlation-vs-regression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35" b="15582"/>
          <a:stretch/>
        </p:blipFill>
        <p:spPr bwMode="auto">
          <a:xfrm>
            <a:off x="3132459" y="2597731"/>
            <a:ext cx="2805354" cy="272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23286" y="531891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Surbhi</a:t>
            </a:r>
            <a:r>
              <a:rPr lang="en-US" dirty="0"/>
              <a:t> S, 2016</a:t>
            </a:r>
          </a:p>
        </p:txBody>
      </p:sp>
    </p:spTree>
    <p:extLst>
      <p:ext uri="{BB962C8B-B14F-4D97-AF65-F5344CB8AC3E}">
        <p14:creationId xmlns:p14="http://schemas.microsoft.com/office/powerpoint/2010/main" val="286968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8821356" cy="557899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a </a:t>
            </a:r>
            <a:r>
              <a:rPr lang="en-US" b="1" i="1" dirty="0"/>
              <a:t>model class</a:t>
            </a:r>
            <a:r>
              <a:rPr lang="en-US" dirty="0"/>
              <a:t> of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performance measure to guide the selection of a function from the model class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We’ll begin with a simple model class: linear functions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Regression</a:t>
            </a:r>
          </a:p>
        </p:txBody>
      </p:sp>
      <p:pic>
        <p:nvPicPr>
          <p:cNvPr id="7" name="Picture 2" descr="https://keydifferences.com/wp-content/uploads/2016/05/correlation-vs-regression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35" b="15582"/>
          <a:stretch/>
        </p:blipFill>
        <p:spPr bwMode="auto">
          <a:xfrm>
            <a:off x="3132459" y="2597731"/>
            <a:ext cx="2805354" cy="272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23286" y="531891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Surbhi</a:t>
            </a:r>
            <a:r>
              <a:rPr lang="en-US" dirty="0"/>
              <a:t> S, 2016</a:t>
            </a:r>
          </a:p>
        </p:txBody>
      </p:sp>
    </p:spTree>
    <p:extLst>
      <p:ext uri="{BB962C8B-B14F-4D97-AF65-F5344CB8AC3E}">
        <p14:creationId xmlns:p14="http://schemas.microsoft.com/office/powerpoint/2010/main" val="163986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fit a linear function to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vector of parameters</a:t>
                </a:r>
              </a:p>
              <a:p>
                <a:pPr lvl="1"/>
                <a:r>
                  <a:rPr lang="en-US" dirty="0"/>
                  <a:t>Line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Plane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Hyperplane</a:t>
                </a:r>
                <a:r>
                  <a:rPr lang="en-US" dirty="0"/>
                  <a:t> in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do we determine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Based on the performance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91147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Labels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Discrete (classification)</a:t>
                </a:r>
              </a:p>
              <a:p>
                <a:pPr lvl="1"/>
                <a:r>
                  <a:rPr lang="en-US" dirty="0"/>
                  <a:t>Continuous (regression)</a:t>
                </a:r>
              </a:p>
              <a:p>
                <a:r>
                  <a:rPr lang="en-US" b="1" i="1" dirty="0"/>
                  <a:t>Loss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maps decisions/predictions to a cost.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penalty for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when the true label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Standard choice for regression is </a:t>
                </a:r>
                <a:r>
                  <a:rPr lang="en-US" b="1" i="1" dirty="0"/>
                  <a:t>mean squared error</a:t>
                </a:r>
                <a:r>
                  <a:rPr lang="en-US" dirty="0"/>
                  <a:t> (MSE)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Absolute loss: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40932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E.g.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regression</a:t>
                </a:r>
                <a:endParaRPr lang="en-US" b="1" dirty="0"/>
              </a:p>
              <a:p>
                <a:r>
                  <a:rPr lang="en-US" dirty="0"/>
                  <a:t>The </a:t>
                </a:r>
                <a:r>
                  <a:rPr lang="en-US" b="1" i="1" dirty="0"/>
                  <a:t>empirical loss </a:t>
                </a:r>
                <a:r>
                  <a:rPr lang="en-US" dirty="0"/>
                  <a:t>on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Least squares minimizes the empirical MSE</a:t>
                </a:r>
              </a:p>
              <a:p>
                <a:r>
                  <a:rPr lang="en-US" dirty="0"/>
                  <a:t>We care about predicting labels for </a:t>
                </a:r>
                <a:r>
                  <a:rPr lang="en-US" i="1" dirty="0"/>
                  <a:t>new </a:t>
                </a:r>
                <a:r>
                  <a:rPr lang="en-US" dirty="0"/>
                  <a:t>samples</a:t>
                </a:r>
              </a:p>
              <a:p>
                <a:r>
                  <a:rPr lang="en-US" dirty="0"/>
                  <a:t>Does empirical loss minimization help with that?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244" t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loss</a:t>
            </a:r>
          </a:p>
        </p:txBody>
      </p:sp>
    </p:spTree>
    <p:extLst>
      <p:ext uri="{BB962C8B-B14F-4D97-AF65-F5344CB8AC3E}">
        <p14:creationId xmlns:p14="http://schemas.microsoft.com/office/powerpoint/2010/main" val="13154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Assumption: sample and label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drawn from the unknown joint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Data are sampled </a:t>
                </a:r>
                <a:r>
                  <a:rPr lang="en-US" dirty="0" err="1"/>
                  <a:t>i.i.d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Empirical loss measured on training data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Goal: minimize the </a:t>
                </a:r>
                <a:r>
                  <a:rPr lang="en-US" b="1" i="1" dirty="0"/>
                  <a:t>expected loss</a:t>
                </a:r>
                <a:r>
                  <a:rPr lang="en-US" dirty="0"/>
                  <a:t> (aka </a:t>
                </a:r>
                <a:r>
                  <a:rPr lang="en-US" b="1" i="1" dirty="0"/>
                  <a:t>risk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244" t="-2029" r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vs. Expected loss</a:t>
            </a:r>
          </a:p>
        </p:txBody>
      </p:sp>
    </p:spTree>
    <p:extLst>
      <p:ext uri="{BB962C8B-B14F-4D97-AF65-F5344CB8AC3E}">
        <p14:creationId xmlns:p14="http://schemas.microsoft.com/office/powerpoint/2010/main" val="32592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023413"/>
              </a:xfrm>
            </p:spPr>
            <p:txBody>
              <a:bodyPr/>
              <a:lstStyle/>
              <a:p>
                <a:r>
                  <a:rPr lang="en-US" dirty="0"/>
                  <a:t>Empirical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Risk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If training set is representative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then empirical loss is a suitable proxy for the risk</a:t>
                </a:r>
              </a:p>
              <a:p>
                <a:r>
                  <a:rPr lang="en-US" dirty="0"/>
                  <a:t>Essentially, we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the empirical distribution of the data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023413"/>
              </a:xfrm>
              <a:blipFill rotWithShape="0">
                <a:blip r:embed="rId3"/>
                <a:stretch>
                  <a:fillRect l="-1244" t="-2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risk (loss) minimization</a:t>
            </a:r>
          </a:p>
        </p:txBody>
      </p:sp>
    </p:spTree>
    <p:extLst>
      <p:ext uri="{BB962C8B-B14F-4D97-AF65-F5344CB8AC3E}">
        <p14:creationId xmlns:p14="http://schemas.microsoft.com/office/powerpoint/2010/main" val="187035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412113"/>
                <a:ext cx="8821356" cy="5112092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Choose a model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of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 example: linear functions parameterized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Select the function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that minimizes the empirical risk</a:t>
                </a:r>
              </a:p>
              <a:p>
                <a:pPr lvl="1"/>
                <a:r>
                  <a:rPr lang="en-US" dirty="0"/>
                  <a:t>Linear regression example: minimize empirical squared loss: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b="1" dirty="0"/>
              </a:p>
              <a:p>
                <a:pPr lvl="1"/>
                <a:r>
                  <a:rPr lang="en-US" dirty="0"/>
                  <a:t>How do we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Use calculus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412113"/>
                <a:ext cx="8821356" cy="5112092"/>
              </a:xfrm>
              <a:blipFill rotWithShape="0">
                <a:blip r:embed="rId5"/>
                <a:stretch>
                  <a:fillRect l="-1451" t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risk minimization</a:t>
            </a:r>
          </a:p>
        </p:txBody>
      </p:sp>
    </p:spTree>
    <p:extLst>
      <p:ext uri="{BB962C8B-B14F-4D97-AF65-F5344CB8AC3E}">
        <p14:creationId xmlns:p14="http://schemas.microsoft.com/office/powerpoint/2010/main" val="287730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056E1-DDB1-4341-ABBF-2070F2B9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Tomorrow at 3pm: Kincaid tutorial on Getting Set Up</a:t>
            </a:r>
          </a:p>
          <a:p>
            <a:r>
              <a:rPr lang="en-US" dirty="0"/>
              <a:t>Sunday 9-11am: Creating a neural network in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See blog: </a:t>
            </a:r>
            <a:r>
              <a:rPr lang="en-US" dirty="0">
                <a:hlinkClick r:id="rId3"/>
              </a:rPr>
              <a:t>https://towardsdatascience.com/tabnet-deep-neural-network-for-structured-tabular-data-39eb4b27a9e4</a:t>
            </a:r>
            <a:endParaRPr lang="en-US" dirty="0"/>
          </a:p>
          <a:p>
            <a:r>
              <a:rPr lang="en-US" dirty="0"/>
              <a:t>Office hours begin next week!</a:t>
            </a:r>
          </a:p>
          <a:p>
            <a:r>
              <a:rPr lang="en-US" dirty="0"/>
              <a:t>Homework 1 will be assigned TONIGHT, due Feb 15</a:t>
            </a:r>
          </a:p>
          <a:p>
            <a:r>
              <a:rPr lang="en-US" dirty="0"/>
              <a:t>If you have questions to ask me, please ask via discord</a:t>
            </a:r>
          </a:p>
          <a:p>
            <a:pPr lvl="1"/>
            <a:r>
              <a:rPr lang="en-US" dirty="0">
                <a:sym typeface="Wingdings" pitchFamily="2" charset="2"/>
              </a:rPr>
              <a:t> JOIN DISCORD!!</a:t>
            </a:r>
          </a:p>
          <a:p>
            <a:r>
              <a:rPr lang="en-US" dirty="0">
                <a:sym typeface="Wingdings" pitchFamily="2" charset="2"/>
              </a:rPr>
              <a:t>Class has a partition on the HPC Server </a:t>
            </a:r>
            <a:r>
              <a:rPr lang="en-US" dirty="0" err="1">
                <a:sym typeface="Wingdings" pitchFamily="2" charset="2"/>
              </a:rPr>
              <a:t>Farnam</a:t>
            </a:r>
            <a:r>
              <a:rPr lang="en-US" dirty="0">
                <a:sym typeface="Wingdings" pitchFamily="2" charset="2"/>
              </a:rPr>
              <a:t> (see canvas announcement)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9569C-A4B0-0040-82ED-B4ADCE12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4115183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spcBef>
                    <a:spcPts val="1000"/>
                  </a:spcBef>
                </a:pPr>
                <a:r>
                  <a:rPr lang="en-US" sz="2800" dirty="0"/>
                  <a:t>Add an offset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Results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unknowns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Linear Regression Optimization</a:t>
            </a:r>
          </a:p>
        </p:txBody>
      </p:sp>
    </p:spTree>
    <p:extLst>
      <p:ext uri="{BB962C8B-B14F-4D97-AF65-F5344CB8AC3E}">
        <p14:creationId xmlns:p14="http://schemas.microsoft.com/office/powerpoint/2010/main" val="3668551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469984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Switching to vector/matrix notation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data matrix with an additional column of 1’s (for the offset)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vector of labels</a:t>
                </a:r>
              </a:p>
              <a:p>
                <a:pPr lvl="1"/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Resulting solution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Closed form solution!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Moore-Penrose </a:t>
                </a:r>
                <a:r>
                  <a:rPr lang="en-US" dirty="0" err="1"/>
                  <a:t>pseudoinverse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closed form solution is available in most machine learning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469984"/>
                <a:ext cx="8821356" cy="5112092"/>
              </a:xfrm>
              <a:blipFill rotWithShape="0">
                <a:blip r:embed="rId3"/>
                <a:stretch>
                  <a:fillRect l="-1244" t="-1907" r="-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51917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64" t="27536" r="10252" b="1291"/>
          <a:stretch/>
        </p:blipFill>
        <p:spPr>
          <a:xfrm>
            <a:off x="62765" y="1713053"/>
            <a:ext cx="8947591" cy="42131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75835" y="6306532"/>
            <a:ext cx="216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Goodfellow</a:t>
            </a:r>
            <a:r>
              <a:rPr lang="en-US" sz="1600" dirty="0"/>
              <a:t> et al., 2016</a:t>
            </a:r>
          </a:p>
        </p:txBody>
      </p:sp>
    </p:spTree>
    <p:extLst>
      <p:ext uri="{BB962C8B-B14F-4D97-AF65-F5344CB8AC3E}">
        <p14:creationId xmlns:p14="http://schemas.microsoft.com/office/powerpoint/2010/main" val="2610457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6252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Challenge of machine learning: algorithm must perform well on </a:t>
                </a:r>
                <a:r>
                  <a:rPr lang="en-US" u="sng" dirty="0"/>
                  <a:t>previously unseen</a:t>
                </a:r>
                <a:r>
                  <a:rPr lang="en-US" dirty="0"/>
                  <a:t> inputs</a:t>
                </a:r>
              </a:p>
              <a:p>
                <a:pPr lvl="1"/>
                <a:r>
                  <a:rPr lang="en-US" dirty="0"/>
                  <a:t>Not just training inputs</a:t>
                </a:r>
              </a:p>
              <a:p>
                <a:r>
                  <a:rPr lang="en-US" dirty="0"/>
                  <a:t>In other words, we want the algorithm to </a:t>
                </a:r>
                <a:r>
                  <a:rPr lang="en-US" b="1" i="1" dirty="0"/>
                  <a:t>generalize</a:t>
                </a:r>
                <a:r>
                  <a:rPr lang="en-US" dirty="0"/>
                  <a:t> well to unseen data</a:t>
                </a:r>
              </a:p>
              <a:p>
                <a:pPr lvl="1"/>
                <a:r>
                  <a:rPr lang="en-US" b="1" i="1" dirty="0"/>
                  <a:t>generalization error</a:t>
                </a:r>
                <a:r>
                  <a:rPr lang="en-US" dirty="0"/>
                  <a:t> or the </a:t>
                </a:r>
                <a:r>
                  <a:rPr lang="en-US" b="1" i="1" dirty="0"/>
                  <a:t>test error </a:t>
                </a:r>
                <a:r>
                  <a:rPr lang="en-US" i="1" dirty="0"/>
                  <a:t>measures error on unseen data</a:t>
                </a:r>
                <a:endParaRPr lang="en-US" b="1" i="1" dirty="0"/>
              </a:p>
              <a:p>
                <a:r>
                  <a:rPr lang="en-US" dirty="0"/>
                  <a:t>We also need to estimate the generalization error</a:t>
                </a:r>
              </a:p>
              <a:p>
                <a:pPr lvl="1"/>
                <a:r>
                  <a:rPr lang="en-US" dirty="0"/>
                  <a:t>Done typically by dividing the total amount of data into two sets: </a:t>
                </a:r>
                <a:r>
                  <a:rPr lang="en-US" b="1" i="1" dirty="0"/>
                  <a:t>training data</a:t>
                </a:r>
                <a:r>
                  <a:rPr lang="en-US" dirty="0"/>
                  <a:t> and </a:t>
                </a:r>
                <a:r>
                  <a:rPr lang="en-US" b="1" i="1" dirty="0"/>
                  <a:t>test data</a:t>
                </a:r>
              </a:p>
              <a:p>
                <a:pPr lvl="1"/>
                <a:r>
                  <a:rPr lang="en-US" dirty="0"/>
                  <a:t>Model is trained on the training data and then tested on the test data</a:t>
                </a:r>
              </a:p>
              <a:p>
                <a:r>
                  <a:rPr lang="en-US" dirty="0"/>
                  <a:t>Expected test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expected training error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625296"/>
              </a:xfrm>
              <a:blipFill>
                <a:blip r:embed="rId3"/>
                <a:stretch>
                  <a:fillRect l="-1295" t="-2032" r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 Test Error</a:t>
            </a:r>
          </a:p>
        </p:txBody>
      </p:sp>
    </p:spTree>
    <p:extLst>
      <p:ext uri="{BB962C8B-B14F-4D97-AF65-F5344CB8AC3E}">
        <p14:creationId xmlns:p14="http://schemas.microsoft.com/office/powerpoint/2010/main" val="323806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4340210" cy="5112092"/>
          </a:xfrm>
        </p:spPr>
        <p:txBody>
          <a:bodyPr/>
          <a:lstStyle/>
          <a:p>
            <a:r>
              <a:rPr lang="en-US" dirty="0"/>
              <a:t>Many processes are not well modeled by linear functions</a:t>
            </a:r>
          </a:p>
          <a:p>
            <a:pPr lvl="1"/>
            <a:r>
              <a:rPr lang="en-US" dirty="0"/>
              <a:t>Biological systems</a:t>
            </a:r>
          </a:p>
          <a:p>
            <a:pPr lvl="1"/>
            <a:r>
              <a:rPr lang="en-US" dirty="0"/>
              <a:t>Stock market prices</a:t>
            </a:r>
          </a:p>
          <a:p>
            <a:pPr lvl="1"/>
            <a:r>
              <a:rPr lang="en-US" dirty="0"/>
              <a:t>Periodic signals</a:t>
            </a:r>
          </a:p>
          <a:p>
            <a:r>
              <a:rPr lang="en-US" dirty="0"/>
              <a:t>In these cases, linear functions can </a:t>
            </a:r>
            <a:r>
              <a:rPr lang="en-US" b="1" i="1" dirty="0" err="1"/>
              <a:t>underfit</a:t>
            </a:r>
            <a:r>
              <a:rPr lang="en-US" dirty="0"/>
              <a:t> the data</a:t>
            </a:r>
          </a:p>
          <a:p>
            <a:pPr lvl="1"/>
            <a:r>
              <a:rPr lang="en-US" dirty="0"/>
              <a:t>Training error is very high</a:t>
            </a:r>
          </a:p>
          <a:p>
            <a:pPr lvl="1"/>
            <a:r>
              <a:rPr lang="en-US" dirty="0"/>
              <a:t>Test error will also be high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Underfitting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392" t="14197" r="30259" b="10265"/>
          <a:stretch/>
        </p:blipFill>
        <p:spPr>
          <a:xfrm>
            <a:off x="5077482" y="1265335"/>
            <a:ext cx="3314162" cy="4711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75835" y="6306532"/>
            <a:ext cx="216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Goodfellow</a:t>
            </a:r>
            <a:r>
              <a:rPr lang="en-US" sz="1600" dirty="0"/>
              <a:t> et al., 2016</a:t>
            </a:r>
          </a:p>
        </p:txBody>
      </p:sp>
    </p:spTree>
    <p:extLst>
      <p:ext uri="{BB962C8B-B14F-4D97-AF65-F5344CB8AC3E}">
        <p14:creationId xmlns:p14="http://schemas.microsoft.com/office/powerpoint/2010/main" val="404201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Traditional Solution: increase </a:t>
                </a:r>
                <a:r>
                  <a:rPr lang="en-US" b="1" i="1" dirty="0"/>
                  <a:t>complexity</a:t>
                </a:r>
                <a:r>
                  <a:rPr lang="en-US" dirty="0"/>
                  <a:t> of the model</a:t>
                </a:r>
              </a:p>
              <a:p>
                <a:pPr lvl="1"/>
                <a:r>
                  <a:rPr lang="en-US" dirty="0"/>
                  <a:t>Model complexity is the # of independent parameters in the function model (i.e. “degrees of freedom”)</a:t>
                </a:r>
              </a:p>
              <a:p>
                <a:r>
                  <a:rPr lang="en-US" dirty="0"/>
                  <a:t>We can increase the complexity of our linear function by adding polynomial terms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Still linear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we can use linear regression!</a:t>
                </a:r>
              </a:p>
              <a:p>
                <a:r>
                  <a:rPr lang="en-US" dirty="0"/>
                  <a:t>Neural network solution may be to prefer certain types of solutions via regularizations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95" t="-2233" r="-1151" b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Complexity/Capacity</a:t>
            </a:r>
          </a:p>
        </p:txBody>
      </p:sp>
    </p:spTree>
    <p:extLst>
      <p:ext uri="{BB962C8B-B14F-4D97-AF65-F5344CB8AC3E}">
        <p14:creationId xmlns:p14="http://schemas.microsoft.com/office/powerpoint/2010/main" val="379868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77" t="38033" r="5314" b="21209"/>
          <a:stretch/>
        </p:blipFill>
        <p:spPr>
          <a:xfrm>
            <a:off x="726891" y="1898248"/>
            <a:ext cx="7664753" cy="34839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Nonlinear Regression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2977" t="38033" r="35367" b="21209"/>
          <a:stretch/>
        </p:blipFill>
        <p:spPr>
          <a:xfrm>
            <a:off x="726892" y="1898248"/>
            <a:ext cx="5153048" cy="34839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75835" y="6306532"/>
            <a:ext cx="216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Goodfellow</a:t>
            </a:r>
            <a:r>
              <a:rPr lang="en-US" sz="1600" dirty="0"/>
              <a:t> et al., 2016</a:t>
            </a:r>
          </a:p>
        </p:txBody>
      </p:sp>
    </p:spTree>
    <p:extLst>
      <p:ext uri="{BB962C8B-B14F-4D97-AF65-F5344CB8AC3E}">
        <p14:creationId xmlns:p14="http://schemas.microsoft.com/office/powerpoint/2010/main" val="124468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4757195" cy="551880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Overfitting</a:t>
            </a:r>
            <a:r>
              <a:rPr lang="en-US" dirty="0"/>
              <a:t> occurs when the gap between training error and test error is too large</a:t>
            </a:r>
          </a:p>
          <a:p>
            <a:pPr lvl="1"/>
            <a:r>
              <a:rPr lang="en-US" dirty="0"/>
              <a:t>The model is capturing unique characteristics of the training set </a:t>
            </a:r>
          </a:p>
          <a:p>
            <a:pPr lvl="1"/>
            <a:r>
              <a:rPr lang="en-US" dirty="0"/>
              <a:t>The model does not generalize well to new samples</a:t>
            </a:r>
          </a:p>
          <a:p>
            <a:pPr lvl="1"/>
            <a:r>
              <a:rPr lang="en-US" dirty="0"/>
              <a:t>Occurs when the complexity is too large</a:t>
            </a:r>
          </a:p>
          <a:p>
            <a:r>
              <a:rPr lang="en-US" dirty="0"/>
              <a:t>Avoiding </a:t>
            </a:r>
            <a:r>
              <a:rPr lang="en-US" dirty="0" err="1"/>
              <a:t>overfitting</a:t>
            </a:r>
            <a:endParaRPr lang="en-US" dirty="0"/>
          </a:p>
          <a:p>
            <a:pPr lvl="1"/>
            <a:r>
              <a:rPr lang="en-US" dirty="0"/>
              <a:t>Generally requires the use of another test set for evaluation</a:t>
            </a:r>
          </a:p>
          <a:p>
            <a:pPr lvl="1"/>
            <a:r>
              <a:rPr lang="en-US" dirty="0"/>
              <a:t>Traditionally: decrease complexity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Overfitting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75" t="27541" r="15354" b="8836"/>
          <a:stretch/>
        </p:blipFill>
        <p:spPr>
          <a:xfrm>
            <a:off x="5294844" y="2226910"/>
            <a:ext cx="3520585" cy="27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Include a penalty on model complexity directly in the cost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#parameters</a:t>
                </a:r>
              </a:p>
              <a:p>
                <a:r>
                  <a:rPr lang="en-US" dirty="0"/>
                  <a:t>The addition of the penalty is known as </a:t>
                </a:r>
                <a:r>
                  <a:rPr lang="en-US" b="1" i="1" dirty="0"/>
                  <a:t>regularization</a:t>
                </a:r>
              </a:p>
              <a:p>
                <a:r>
                  <a:rPr lang="en-US" dirty="0"/>
                  <a:t>Regularization: “any modification we make to a learning algorithm that is intended to reduce its generalization error but not its training error.” (</a:t>
                </a:r>
                <a:r>
                  <a:rPr lang="en-US" dirty="0" err="1"/>
                  <a:t>Goodfellow</a:t>
                </a:r>
                <a:r>
                  <a:rPr lang="en-US" dirty="0"/>
                  <a:t> et al., 2016)</a:t>
                </a:r>
              </a:p>
              <a:p>
                <a:pPr lvl="1"/>
                <a:r>
                  <a:rPr lang="en-US" dirty="0"/>
                  <a:t>Lots of different penalties can be included in regularization</a:t>
                </a:r>
              </a:p>
              <a:p>
                <a:pPr lvl="1"/>
                <a:r>
                  <a:rPr lang="en-US" dirty="0"/>
                  <a:t>Regularization is useful/important in deep learning (and machine learning in general)</a:t>
                </a:r>
              </a:p>
              <a:p>
                <a:r>
                  <a:rPr lang="en-US" dirty="0"/>
                  <a:t>Bias does not have to be directly complexity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95" t="-2233" r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Inductive bias for simplicity</a:t>
            </a:r>
          </a:p>
        </p:txBody>
      </p:sp>
    </p:spTree>
    <p:extLst>
      <p:ext uri="{BB962C8B-B14F-4D97-AF65-F5344CB8AC3E}">
        <p14:creationId xmlns:p14="http://schemas.microsoft.com/office/powerpoint/2010/main" val="25063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Ridge regression: penalize with L2 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Closed form solution exists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LASSO regression: penalize with L1 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 closed form solution but still convex (optimal solution can be found)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029" r="-1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8642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77864" y="1745908"/>
                <a:ext cx="8821356" cy="404529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Machine learning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algorithm that can learn from data</a:t>
                </a:r>
              </a:p>
              <a:p>
                <a:r>
                  <a:rPr lang="en-US" dirty="0"/>
                  <a:t>What do we mean by “learn from data”?</a:t>
                </a:r>
              </a:p>
              <a:p>
                <a:r>
                  <a:rPr lang="en-US" dirty="0"/>
                  <a:t>“A computer program is said to learn from :</a:t>
                </a:r>
              </a:p>
              <a:p>
                <a:pPr lvl="1"/>
                <a:r>
                  <a:rPr lang="en-US" u="sng" dirty="0"/>
                  <a:t>experience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with respect to some class of </a:t>
                </a:r>
                <a:r>
                  <a:rPr lang="en-US" u="sng" dirty="0"/>
                  <a:t>tasks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u="sng" dirty="0"/>
                  <a:t>performance measure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r>
                  <a:rPr lang="en-US" b="1" dirty="0"/>
                  <a:t>IF </a:t>
                </a:r>
                <a:r>
                  <a:rPr lang="en-US" dirty="0"/>
                  <a:t>its performance at tasks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as measured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improves with experience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.” – Mitchell (1997)</a:t>
                </a:r>
              </a:p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It depends on the problem!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864" y="1745908"/>
                <a:ext cx="8821356" cy="4045292"/>
              </a:xfrm>
              <a:blipFill>
                <a:blip r:embed="rId3"/>
                <a:stretch>
                  <a:fillRect l="-1006" t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1618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L1 vs L2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745" y="1600200"/>
            <a:ext cx="3960055" cy="4525963"/>
          </a:xfrm>
        </p:spPr>
        <p:txBody>
          <a:bodyPr/>
          <a:lstStyle/>
          <a:p>
            <a:r>
              <a:rPr lang="en-US" dirty="0"/>
              <a:t>Prefers to share smaller weights</a:t>
            </a:r>
          </a:p>
          <a:p>
            <a:r>
              <a:rPr lang="en-US" dirty="0"/>
              <a:t>Makes model smoother</a:t>
            </a:r>
          </a:p>
          <a:p>
            <a:r>
              <a:rPr lang="en-US" dirty="0"/>
              <a:t>More Convex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37465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53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L1 </a:t>
            </a:r>
            <a:r>
              <a:rPr lang="en-US" dirty="0" err="1">
                <a:solidFill>
                  <a:schemeClr val="tx1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 L2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51" y="1869025"/>
            <a:ext cx="6010937" cy="22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22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24" y="17581"/>
            <a:ext cx="8391644" cy="79899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Lp</a:t>
            </a:r>
            <a:r>
              <a:rPr lang="en-US" dirty="0">
                <a:solidFill>
                  <a:schemeClr val="tx1"/>
                </a:solidFill>
              </a:rPr>
              <a:t> Regularization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1059777" y="1599050"/>
          <a:ext cx="31337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4" imgW="901700" imgH="368300" progId="Equation.3">
                  <p:embed/>
                </p:oleObj>
              </mc:Choice>
              <mc:Fallback>
                <p:oleObj name="Equation" r:id="rId4" imgW="901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777" y="1599050"/>
                        <a:ext cx="3133725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480" y="2942482"/>
            <a:ext cx="6896100" cy="196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244" y="33596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Isosurfaces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044203"/>
            <a:ext cx="35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p</a:t>
            </a:r>
            <a:r>
              <a:rPr lang="en-US" dirty="0">
                <a:sym typeface="Wingdings"/>
              </a:rPr>
              <a:t>0 you get a counting penalty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42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38" t="28851" r="7231" b="29808"/>
          <a:stretch/>
        </p:blipFill>
        <p:spPr>
          <a:xfrm>
            <a:off x="852533" y="1615439"/>
            <a:ext cx="7539111" cy="359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Effect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2905" t="-17557" b="-30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975835" y="6306532"/>
            <a:ext cx="216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Goodfellow</a:t>
            </a:r>
            <a:r>
              <a:rPr lang="en-US" sz="1600" dirty="0"/>
              <a:t> et al., 2016</a:t>
            </a:r>
          </a:p>
        </p:txBody>
      </p:sp>
    </p:spTree>
    <p:extLst>
      <p:ext uri="{BB962C8B-B14F-4D97-AF65-F5344CB8AC3E}">
        <p14:creationId xmlns:p14="http://schemas.microsoft.com/office/powerpoint/2010/main" val="1139947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Underfit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Overfit</a:t>
            </a:r>
            <a:r>
              <a:rPr lang="en-US" dirty="0">
                <a:solidFill>
                  <a:schemeClr val="tx1"/>
                </a:solidFill>
              </a:rPr>
              <a:t> Paradigm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25" t="23087" r="3979" b="32391"/>
          <a:stretch/>
        </p:blipFill>
        <p:spPr>
          <a:xfrm>
            <a:off x="772159" y="1757679"/>
            <a:ext cx="7735389" cy="37998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75835" y="6306532"/>
            <a:ext cx="216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Goodfellow</a:t>
            </a:r>
            <a:r>
              <a:rPr lang="en-US" sz="1600" dirty="0"/>
              <a:t> et al., 2016</a:t>
            </a:r>
          </a:p>
        </p:txBody>
      </p:sp>
    </p:spTree>
    <p:extLst>
      <p:ext uri="{BB962C8B-B14F-4D97-AF65-F5344CB8AC3E}">
        <p14:creationId xmlns:p14="http://schemas.microsoft.com/office/powerpoint/2010/main" val="1811530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Conventional Wisdom Doesn’t work!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1866900"/>
            <a:ext cx="4711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46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New “Interpolation” Regime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" y="2226412"/>
            <a:ext cx="8288977" cy="24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98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38824" y="2019911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No training required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-nearest neighbors of the test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the training data</a:t>
                </a:r>
              </a:p>
              <a:p>
                <a:pPr lvl="1"/>
                <a:r>
                  <a:rPr lang="en-US" dirty="0"/>
                  <a:t>Call this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according to a majority vote of the corresponding labels of the neighbors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824" y="2019911"/>
                <a:ext cx="8821356" cy="5112092"/>
              </a:xfrm>
              <a:blipFill rotWithShape="0">
                <a:blip r:embed="rId3"/>
                <a:stretch>
                  <a:fillRect l="-1451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76967"/>
                <a:ext cx="8391644" cy="7989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-nearest neighbor classifier</a:t>
                </a: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76967"/>
                <a:ext cx="8391644" cy="798991"/>
              </a:xfrm>
              <a:blipFill>
                <a:blip r:embed="rId4"/>
                <a:stretch>
                  <a:fillRect l="-1362" t="-156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52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099" t="23882" r="18615" b="11125"/>
          <a:stretch/>
        </p:blipFill>
        <p:spPr>
          <a:xfrm>
            <a:off x="91441" y="1400561"/>
            <a:ext cx="4404360" cy="4351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3634" y="5846095"/>
                <a:ext cx="8391644" cy="7989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-nearest neighbor classifier</a:t>
                </a: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634" y="5846095"/>
                <a:ext cx="8391644" cy="79899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5465" t="29090" r="19109" b="7251"/>
          <a:stretch/>
        </p:blipFill>
        <p:spPr>
          <a:xfrm>
            <a:off x="4729456" y="1469142"/>
            <a:ext cx="4303393" cy="42825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75835" y="6306532"/>
            <a:ext cx="216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Hastie et al., 2009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1235CEC-1770-C845-9953-85A177A7EC04}"/>
              </a:ext>
            </a:extLst>
          </p:cNvPr>
          <p:cNvSpPr txBox="1">
            <a:spLocks/>
          </p:cNvSpPr>
          <p:nvPr/>
        </p:nvSpPr>
        <p:spPr>
          <a:xfrm>
            <a:off x="0" y="40437"/>
            <a:ext cx="8391644" cy="79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Interpolation Regime</a:t>
            </a:r>
          </a:p>
        </p:txBody>
      </p:sp>
    </p:spTree>
    <p:extLst>
      <p:ext uri="{BB962C8B-B14F-4D97-AF65-F5344CB8AC3E}">
        <p14:creationId xmlns:p14="http://schemas.microsoft.com/office/powerpoint/2010/main" val="15313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745908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Different from training error</a:t>
                </a:r>
              </a:p>
              <a:p>
                <a:r>
                  <a:rPr lang="en-US" dirty="0"/>
                  <a:t>How do we select the data for estimating the two?</a:t>
                </a:r>
              </a:p>
              <a:p>
                <a:r>
                  <a:rPr lang="en-US" dirty="0"/>
                  <a:t>Common approaches:</a:t>
                </a:r>
              </a:p>
              <a:p>
                <a:pPr lvl="1"/>
                <a:r>
                  <a:rPr lang="en-US" b="1" dirty="0"/>
                  <a:t>Holdout validation</a:t>
                </a:r>
                <a:r>
                  <a:rPr lang="en-US" dirty="0"/>
                  <a:t>: Randomly split the data into two disjoint sets. Train the model on one set and compute test error on the other.</a:t>
                </a:r>
              </a:p>
              <a:p>
                <a:pPr lvl="1"/>
                <a:r>
                  <a:rPr lang="en-US" b="1" dirty="0"/>
                  <a:t>Random subsampling</a:t>
                </a:r>
                <a:r>
                  <a:rPr lang="en-US" dirty="0"/>
                  <a:t>: Repeat the holdout validation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times independently and compute the mean test error</a:t>
                </a:r>
              </a:p>
              <a:p>
                <a:pPr lvl="1"/>
                <a:r>
                  <a:rPr lang="en-US" dirty="0"/>
                  <a:t>Typically these approaches are not very robust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745908"/>
                <a:ext cx="8821356" cy="5112092"/>
              </a:xfrm>
              <a:blipFill>
                <a:blip r:embed="rId3"/>
                <a:stretch>
                  <a:fillRect l="-1295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2">
            <a:extLst>
              <a:ext uri="{FF2B5EF4-FFF2-40B4-BE49-F238E27FC236}">
                <a16:creationId xmlns:a16="http://schemas.microsoft.com/office/drawing/2014/main" id="{9FFC9F53-396C-EA4E-AA33-DC2353E6CFB9}"/>
              </a:ext>
            </a:extLst>
          </p:cNvPr>
          <p:cNvSpPr txBox="1">
            <a:spLocks/>
          </p:cNvSpPr>
          <p:nvPr/>
        </p:nvSpPr>
        <p:spPr>
          <a:xfrm>
            <a:off x="0" y="90828"/>
            <a:ext cx="8391644" cy="79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Measuring test error</a:t>
            </a:r>
          </a:p>
        </p:txBody>
      </p:sp>
    </p:spTree>
    <p:extLst>
      <p:ext uri="{BB962C8B-B14F-4D97-AF65-F5344CB8AC3E}">
        <p14:creationId xmlns:p14="http://schemas.microsoft.com/office/powerpoint/2010/main" val="180814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Machine learning helps us to solve problems that are too difficult for fixed programs</a:t>
                </a:r>
              </a:p>
              <a:p>
                <a:r>
                  <a:rPr lang="en-US" dirty="0"/>
                  <a:t>Learning is the process of attaining the ability to perform the task</a:t>
                </a:r>
              </a:p>
              <a:p>
                <a:r>
                  <a:rPr lang="en-US" dirty="0"/>
                  <a:t>Tasks are typically described in terms of how to process an </a:t>
                </a:r>
                <a:r>
                  <a:rPr lang="en-US" b="1" i="1" dirty="0"/>
                  <a:t>example</a:t>
                </a:r>
              </a:p>
              <a:p>
                <a:pPr lvl="1"/>
                <a:r>
                  <a:rPr lang="en-US" dirty="0"/>
                  <a:t>An example is a collection of measured </a:t>
                </a:r>
                <a:r>
                  <a:rPr lang="en-US" b="1" i="1" dirty="0"/>
                  <a:t>features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Often represented as a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of features</a:t>
                </a:r>
              </a:p>
              <a:p>
                <a:pPr lvl="1"/>
                <a:r>
                  <a:rPr lang="en-US" dirty="0"/>
                  <a:t>E.g. an example includes a single image with the features comprised of the pixels in the image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029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2905" t="-17557" b="-30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84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4883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Cross validation averages evaluation scores over several different splits to provide a more realistic assessment</a:t>
                </a:r>
              </a:p>
              <a:p>
                <a:r>
                  <a:rPr lang="en-US" dirty="0"/>
                  <a:t>Types of cross validation</a:t>
                </a:r>
              </a:p>
              <a:p>
                <a:pPr lvl="1"/>
                <a:r>
                  <a:rPr lang="en-US" b="1" dirty="0"/>
                  <a:t>Leave-one-out</a:t>
                </a:r>
                <a:r>
                  <a:rPr lang="en-US" dirty="0"/>
                  <a:t>: Use all data points except one for training and validate on the remaining point.</a:t>
                </a:r>
              </a:p>
              <a:p>
                <a:pPr lvl="1"/>
                <a:r>
                  <a:rPr lang="en-US" b="1" dirty="0"/>
                  <a:t>2-fold cross validation</a:t>
                </a:r>
                <a:r>
                  <a:rPr lang="en-US" dirty="0"/>
                  <a:t>: Randomly split the data into two halves and run two validation iterations, each using one half for training and the other for validation</a:t>
                </a:r>
              </a:p>
              <a:p>
                <a:pPr lvl="1"/>
                <a:r>
                  <a:rPr lang="en-US" b="1" dirty="0"/>
                  <a:t>k-fold cross validation</a:t>
                </a:r>
                <a:r>
                  <a:rPr lang="en-US" dirty="0"/>
                  <a:t>: Randomly partition the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equal size parts and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validation iterations, each using one part for validation and the rest for training</a:t>
                </a:r>
              </a:p>
              <a:p>
                <a:r>
                  <a:rPr lang="en-US" dirty="0"/>
                  <a:t>In all cases, the validation scores are averaged</a:t>
                </a:r>
              </a:p>
              <a:p>
                <a:r>
                  <a:rPr lang="en-US" dirty="0"/>
                  <a:t>Each data point is only used once in testing but many times in training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488330"/>
              </a:xfrm>
              <a:blipFill rotWithShape="0">
                <a:blip r:embed="rId3"/>
                <a:stretch>
                  <a:fillRect l="-1244" t="-2556" r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5375"/>
            <a:ext cx="8391644" cy="7989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54661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5 in </a:t>
            </a:r>
            <a:r>
              <a:rPr lang="en-US" dirty="0" err="1"/>
              <a:t>Goodfellow</a:t>
            </a:r>
            <a:r>
              <a:rPr lang="en-US" dirty="0"/>
              <a:t> book</a:t>
            </a:r>
          </a:p>
          <a:p>
            <a:r>
              <a:rPr lang="en-US" i="1" dirty="0"/>
              <a:t>Elements of Statistical Learning</a:t>
            </a:r>
            <a:r>
              <a:rPr lang="en-US" dirty="0"/>
              <a:t> by Hastie, </a:t>
            </a:r>
            <a:r>
              <a:rPr lang="en-US" dirty="0" err="1"/>
              <a:t>Tibshirani</a:t>
            </a:r>
            <a:r>
              <a:rPr lang="en-US" dirty="0"/>
              <a:t>, &amp; Friedman</a:t>
            </a:r>
          </a:p>
          <a:p>
            <a:r>
              <a:rPr lang="en-US" i="1" dirty="0"/>
              <a:t>Pattern Recognition and Machine Learning</a:t>
            </a:r>
            <a:r>
              <a:rPr lang="en-US" dirty="0"/>
              <a:t> by Bishop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Further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584" t="15924" r="21644" b="1675"/>
          <a:stretch/>
        </p:blipFill>
        <p:spPr>
          <a:xfrm>
            <a:off x="1756810" y="3566160"/>
            <a:ext cx="2093695" cy="3002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5624" t="12517" r="17842"/>
          <a:stretch/>
        </p:blipFill>
        <p:spPr>
          <a:xfrm>
            <a:off x="4942320" y="3562679"/>
            <a:ext cx="2235719" cy="300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3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5521124" cy="5488329"/>
              </a:xfrm>
            </p:spPr>
            <p:txBody>
              <a:bodyPr/>
              <a:lstStyle/>
              <a:p>
                <a:r>
                  <a:rPr lang="en-US" dirty="0"/>
                  <a:t>Classification</a:t>
                </a:r>
              </a:p>
              <a:p>
                <a:pPr lvl="1"/>
                <a:r>
                  <a:rPr lang="en-US" dirty="0"/>
                  <a:t>Output: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Regression</a:t>
                </a:r>
              </a:p>
              <a:p>
                <a:pPr lvl="1"/>
                <a:r>
                  <a:rPr lang="en-US" dirty="0"/>
                  <a:t>Output: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5521124" cy="5488329"/>
              </a:xfrm>
              <a:blipFill>
                <a:blip r:embed="rId3"/>
                <a:stretch>
                  <a:fillRect l="-2064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Examples of the 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2905" t="-17557" b="-30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Regression vs Classification in Machine Learning - Javatpoint">
            <a:extLst>
              <a:ext uri="{FF2B5EF4-FFF2-40B4-BE49-F238E27FC236}">
                <a16:creationId xmlns:a16="http://schemas.microsoft.com/office/drawing/2014/main" id="{3DFFB21B-699F-064E-81BA-77723344F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06" y="3429000"/>
            <a:ext cx="4585199" cy="255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7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8821356" cy="5442609"/>
          </a:xfrm>
        </p:spPr>
        <p:txBody>
          <a:bodyPr>
            <a:normAutofit/>
          </a:bodyPr>
          <a:lstStyle/>
          <a:p>
            <a:r>
              <a:rPr lang="en-US" dirty="0"/>
              <a:t>Need a quantitative measure to evaluate a machine learning algorithm</a:t>
            </a:r>
          </a:p>
          <a:p>
            <a:r>
              <a:rPr lang="en-US" dirty="0"/>
              <a:t>Provides a measure to guide the selection of an algorithm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b="1" dirty="0"/>
              <a:t>A</a:t>
            </a:r>
            <a:r>
              <a:rPr lang="en-US" b="1" i="1" dirty="0"/>
              <a:t>ccuracy</a:t>
            </a:r>
            <a:r>
              <a:rPr lang="en-US" dirty="0"/>
              <a:t> (or equivalently, the </a:t>
            </a:r>
            <a:r>
              <a:rPr lang="en-US" b="1" i="1" dirty="0"/>
              <a:t>error rate</a:t>
            </a:r>
            <a:r>
              <a:rPr lang="en-US" dirty="0"/>
              <a:t>) in a classification problem</a:t>
            </a:r>
          </a:p>
          <a:p>
            <a:pPr lvl="1"/>
            <a:r>
              <a:rPr lang="en-US" dirty="0"/>
              <a:t>Prediction error</a:t>
            </a:r>
          </a:p>
          <a:p>
            <a:r>
              <a:rPr lang="en-US" dirty="0"/>
              <a:t>Performance is typically </a:t>
            </a:r>
            <a:r>
              <a:rPr lang="en-US" b="1" i="1" dirty="0"/>
              <a:t>estimated</a:t>
            </a:r>
            <a:r>
              <a:rPr lang="en-US" dirty="0"/>
              <a:t>/evaluated based on a </a:t>
            </a:r>
            <a:r>
              <a:rPr lang="en-US" i="1" dirty="0"/>
              <a:t>test set</a:t>
            </a:r>
            <a:r>
              <a:rPr lang="en-US" dirty="0"/>
              <a:t> of data (different from training data)</a:t>
            </a:r>
          </a:p>
          <a:p>
            <a:r>
              <a:rPr lang="en-US" dirty="0"/>
              <a:t>Choosing a performance measure isn’t always straightforward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performance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905" t="-17557" b="-30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2592729"/>
          </a:xfrm>
        </p:spPr>
        <p:txBody>
          <a:bodyPr/>
          <a:lstStyle/>
          <a:p>
            <a:r>
              <a:rPr lang="en-US" dirty="0"/>
              <a:t>Most algorithms </a:t>
            </a:r>
            <a:r>
              <a:rPr lang="en-US" b="1" dirty="0"/>
              <a:t>experience</a:t>
            </a:r>
            <a:r>
              <a:rPr lang="en-US" dirty="0"/>
              <a:t> an entire </a:t>
            </a:r>
            <a:r>
              <a:rPr lang="en-US" b="1" i="1" dirty="0"/>
              <a:t>dataset </a:t>
            </a:r>
            <a:r>
              <a:rPr lang="en-US" dirty="0"/>
              <a:t>consisting of many examples or </a:t>
            </a:r>
            <a:r>
              <a:rPr lang="en-US" b="1" i="1" dirty="0"/>
              <a:t>data points</a:t>
            </a:r>
          </a:p>
          <a:p>
            <a:r>
              <a:rPr lang="en-US" dirty="0"/>
              <a:t>Example: Iris data set (Fisher, 1936)</a:t>
            </a:r>
          </a:p>
          <a:p>
            <a:pPr lvl="1"/>
            <a:r>
              <a:rPr lang="en-US" dirty="0"/>
              <a:t>Four features: sepal length, sepal width, petal length, petal width</a:t>
            </a:r>
          </a:p>
          <a:p>
            <a:pPr lvl="1"/>
            <a:r>
              <a:rPr lang="en-US" dirty="0"/>
              <a:t>3 species/classes, 50 data points per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experience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905" t="-17557" b="-30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3480" t="17009" r="19206" b="14221"/>
          <a:stretch/>
        </p:blipFill>
        <p:spPr>
          <a:xfrm>
            <a:off x="1361182" y="3799559"/>
            <a:ext cx="5669280" cy="27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4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 is to build a program that learns </a:t>
                </a:r>
              </a:p>
              <a:p>
                <a:pPr lvl="1"/>
                <a:r>
                  <a:rPr lang="en-US" dirty="0"/>
                  <a:t>from experience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to do well at 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as measured by performance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Correctly predicting the right classes</a:t>
                </a:r>
              </a:p>
              <a:p>
                <a:pPr lvl="1"/>
                <a:r>
                  <a:rPr lang="en-US" dirty="0"/>
                  <a:t>How would this be a performance measure?</a:t>
                </a:r>
              </a:p>
              <a:p>
                <a:pPr lvl="1"/>
                <a:r>
                  <a:rPr lang="en-US" dirty="0"/>
                  <a:t>Is it differentiable?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95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recap</a:t>
            </a:r>
          </a:p>
        </p:txBody>
      </p:sp>
    </p:spTree>
    <p:extLst>
      <p:ext uri="{BB962C8B-B14F-4D97-AF65-F5344CB8AC3E}">
        <p14:creationId xmlns:p14="http://schemas.microsoft.com/office/powerpoint/2010/main" val="1281003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13212</TotalTime>
  <Words>2358</Words>
  <Application>Microsoft Macintosh PowerPoint</Application>
  <PresentationFormat>On-screen Show (4:3)</PresentationFormat>
  <Paragraphs>348</Paragraphs>
  <Slides>51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Equation</vt:lpstr>
      <vt:lpstr>Deep Learning Theory and Applications Machine Learning Overviewearning Basics</vt:lpstr>
      <vt:lpstr>What is machine learning?</vt:lpstr>
      <vt:lpstr>Announcements</vt:lpstr>
      <vt:lpstr>What is machine learning?</vt:lpstr>
      <vt:lpstr>The task T</vt:lpstr>
      <vt:lpstr>Examples of the task T</vt:lpstr>
      <vt:lpstr>The performance measure P</vt:lpstr>
      <vt:lpstr>The experience E</vt:lpstr>
      <vt:lpstr>Machine learning recap</vt:lpstr>
      <vt:lpstr>Supervised Learning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</vt:lpstr>
      <vt:lpstr>Supervised learning</vt:lpstr>
      <vt:lpstr>Regression</vt:lpstr>
      <vt:lpstr>Regression</vt:lpstr>
      <vt:lpstr>Linear Regression</vt:lpstr>
      <vt:lpstr>Loss functions</vt:lpstr>
      <vt:lpstr>Empirical loss</vt:lpstr>
      <vt:lpstr>Empirical vs. Expected loss</vt:lpstr>
      <vt:lpstr>Empirical risk (loss) minimization</vt:lpstr>
      <vt:lpstr>Empirical risk minimization</vt:lpstr>
      <vt:lpstr>Linear Regression Optimization</vt:lpstr>
      <vt:lpstr>Linear Regression</vt:lpstr>
      <vt:lpstr>Linear Regression Example</vt:lpstr>
      <vt:lpstr>Training vs Test Error</vt:lpstr>
      <vt:lpstr>Underfitting</vt:lpstr>
      <vt:lpstr>Model Complexity/Capacity</vt:lpstr>
      <vt:lpstr>Nonlinear Regression</vt:lpstr>
      <vt:lpstr>Overfitting</vt:lpstr>
      <vt:lpstr>Inductive bias for simplicity</vt:lpstr>
      <vt:lpstr>Regularization</vt:lpstr>
      <vt:lpstr>L1 vs L2</vt:lpstr>
      <vt:lpstr>L1 vs L2</vt:lpstr>
      <vt:lpstr>Lp Regularization</vt:lpstr>
      <vt:lpstr>Effect of λ</vt:lpstr>
      <vt:lpstr>Underfit/Overfit Paradigm</vt:lpstr>
      <vt:lpstr>Conventional Wisdom Doesn’t work!</vt:lpstr>
      <vt:lpstr>New “Interpolation” Regime</vt:lpstr>
      <vt:lpstr>k-nearest neighbor classifier</vt:lpstr>
      <vt:lpstr>k-nearest neighbor classifier</vt:lpstr>
      <vt:lpstr>PowerPoint Presentation</vt:lpstr>
      <vt:lpstr>Cross Validation</vt:lpstr>
      <vt:lpstr>Further reading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 Xu</cp:lastModifiedBy>
  <cp:revision>186</cp:revision>
  <dcterms:created xsi:type="dcterms:W3CDTF">2018-01-19T01:41:57Z</dcterms:created>
  <dcterms:modified xsi:type="dcterms:W3CDTF">2022-01-29T00:57:44Z</dcterms:modified>
</cp:coreProperties>
</file>